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</p:sldMasterIdLst>
  <p:notesMasterIdLst>
    <p:notesMasterId r:id="rId3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3" r:id="rId23"/>
    <p:sldId id="277" r:id="rId24"/>
    <p:sldId id="281" r:id="rId25"/>
    <p:sldId id="285" r:id="rId26"/>
    <p:sldId id="290" r:id="rId27"/>
    <p:sldId id="288" r:id="rId28"/>
    <p:sldId id="291" r:id="rId29"/>
    <p:sldId id="292" r:id="rId30"/>
    <p:sldId id="289" r:id="rId31"/>
    <p:sldId id="293" r:id="rId32"/>
    <p:sldId id="278" r:id="rId33"/>
    <p:sldId id="279" r:id="rId34"/>
    <p:sldId id="280" r:id="rId3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  <a:srgbClr val="FFFF00"/>
    <a:srgbClr val="35B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9606" autoAdjust="0"/>
  </p:normalViewPr>
  <p:slideViewPr>
    <p:cSldViewPr>
      <p:cViewPr varScale="1">
        <p:scale>
          <a:sx n="70" d="100"/>
          <a:sy n="70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0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FEE8B-A424-430C-B832-DE2CE85D72CA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04755-F9BC-4CDA-9C8F-4B164C319D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FA1-D8AD-45F1-8714-8A2522966365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485305" y="332658"/>
            <a:ext cx="820149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pic>
        <p:nvPicPr>
          <p:cNvPr id="9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941169"/>
            <a:ext cx="432048" cy="42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5956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C162-54C8-4BB0-9C6B-AE88FBD196A9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247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3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565BD-2588-4F56-9E14-32327AE04841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1925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20" b="0" i="0">
                <a:solidFill>
                  <a:srgbClr val="10278F"/>
                </a:solidFill>
                <a:latin typeface="Tahoma"/>
                <a:cs typeface="Tahoma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1"/>
            <a:ext cx="3977640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1"/>
            <a:ext cx="3977640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E538A-CF88-4457-95A3-597AC2F549C4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0898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7"/>
          <p:cNvSpPr>
            <a:spLocks noChangeShapeType="1"/>
          </p:cNvSpPr>
          <p:nvPr userDrawn="1"/>
        </p:nvSpPr>
        <p:spPr bwMode="auto">
          <a:xfrm>
            <a:off x="827088" y="3213100"/>
            <a:ext cx="77771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1110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4716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426968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414"/>
            <a:ext cx="4038600" cy="5329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4"/>
            <a:ext cx="4038600" cy="5329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4074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110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781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113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latinLnBrk="0">
              <a:defRPr/>
            </a:lvl1pPr>
            <a:lvl2pPr latinLnBrk="0">
              <a:defRPr/>
            </a:lvl2pPr>
            <a:lvl3pPr latinLnBrk="0">
              <a:defRPr/>
            </a:lvl3pPr>
            <a:lvl4pPr latinLnBrk="0">
              <a:defRPr/>
            </a:lvl4pPr>
            <a:lvl5pPr latinLnBrk="0">
              <a:defRPr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32325-B186-44DE-A536-E153A611E622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905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987572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912297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70728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6" y="260351"/>
            <a:ext cx="2058988" cy="6337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1"/>
            <a:ext cx="6029325" cy="6337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2720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7" indent="0" algn="ctr">
              <a:buNone/>
              <a:defRPr sz="1500"/>
            </a:lvl2pPr>
            <a:lvl3pPr marL="685773" indent="0" algn="ctr">
              <a:buNone/>
              <a:defRPr sz="1350"/>
            </a:lvl3pPr>
            <a:lvl4pPr marL="1028659" indent="0" algn="ctr">
              <a:buNone/>
              <a:defRPr sz="1200"/>
            </a:lvl4pPr>
            <a:lvl5pPr marL="1371545" indent="0" algn="ctr">
              <a:buNone/>
              <a:defRPr sz="1200"/>
            </a:lvl5pPr>
            <a:lvl6pPr marL="1714432" indent="0" algn="ctr">
              <a:buNone/>
              <a:defRPr sz="1200"/>
            </a:lvl6pPr>
            <a:lvl7pPr marL="2057318" indent="0" algn="ctr">
              <a:buNone/>
              <a:defRPr sz="1200"/>
            </a:lvl7pPr>
            <a:lvl8pPr marL="2400204" indent="0" algn="ctr">
              <a:buNone/>
              <a:defRPr sz="1200"/>
            </a:lvl8pPr>
            <a:lvl9pPr marL="274309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49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 eaLnBrk="1" latinLnBrk="0" hangingPunct="1"/>
            <a:fld id="{20F1F258-9322-4693-A0E0-F1EC2F0187DA}" type="datetime1">
              <a:rPr lang="ko-KR" altLang="en-US" smtClean="0"/>
              <a:t>2017-03-08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0"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96FFCEE6-A8B9-4E87-81E3-67B1867F1C23}" type="slidenum">
              <a:rPr kumimoji="0" lang="ko-KR" altLang="en-US" smtClean="0"/>
              <a:pPr/>
              <a:t>‹#›</a:t>
            </a:fld>
            <a:endParaRPr kumimoji="0" lang="ko-KR" altLang="en-US"/>
          </a:p>
        </p:txBody>
      </p:sp>
    </p:spTree>
    <p:extLst>
      <p:ext uri="{BB962C8B-B14F-4D97-AF65-F5344CB8AC3E}">
        <p14:creationId xmlns:p14="http://schemas.microsoft.com/office/powerpoint/2010/main" val="905868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5A8FA-359C-4392-9643-05A5726F6F74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29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1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AC91-2952-4DC0-A672-B411813FE6D5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622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2000" b="1"/>
            </a:lvl2pPr>
            <a:lvl3pPr marL="914382" indent="0">
              <a:buNone/>
              <a:defRPr sz="1800" b="1"/>
            </a:lvl3pPr>
            <a:lvl4pPr marL="1371573" indent="0">
              <a:buNone/>
              <a:defRPr sz="1600" b="1"/>
            </a:lvl4pPr>
            <a:lvl5pPr marL="1828764" indent="0">
              <a:buNone/>
              <a:defRPr sz="1600" b="1"/>
            </a:lvl5pPr>
            <a:lvl6pPr marL="2285955" indent="0">
              <a:buNone/>
              <a:defRPr sz="1600" b="1"/>
            </a:lvl6pPr>
            <a:lvl7pPr marL="2743146" indent="0">
              <a:buNone/>
              <a:defRPr sz="1600" b="1"/>
            </a:lvl7pPr>
            <a:lvl8pPr marL="3200336" indent="0">
              <a:buNone/>
              <a:defRPr sz="1600" b="1"/>
            </a:lvl8pPr>
            <a:lvl9pPr marL="3657526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2000" b="1"/>
            </a:lvl2pPr>
            <a:lvl3pPr marL="914382" indent="0">
              <a:buNone/>
              <a:defRPr sz="1800" b="1"/>
            </a:lvl3pPr>
            <a:lvl4pPr marL="1371573" indent="0">
              <a:buNone/>
              <a:defRPr sz="1600" b="1"/>
            </a:lvl4pPr>
            <a:lvl5pPr marL="1828764" indent="0">
              <a:buNone/>
              <a:defRPr sz="1600" b="1"/>
            </a:lvl5pPr>
            <a:lvl6pPr marL="2285955" indent="0">
              <a:buNone/>
              <a:defRPr sz="1600" b="1"/>
            </a:lvl6pPr>
            <a:lvl7pPr marL="2743146" indent="0">
              <a:buNone/>
              <a:defRPr sz="1600" b="1"/>
            </a:lvl7pPr>
            <a:lvl8pPr marL="3200336" indent="0">
              <a:buNone/>
              <a:defRPr sz="1600" b="1"/>
            </a:lvl8pPr>
            <a:lvl9pPr marL="3657526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10FD-9FE1-4AB9-9FFB-200E0DDC5897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85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9E33B-0FFF-4597-9485-E0F8433AC673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8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E6C6B-FBE7-4DE4-9C9D-FC73AE92317F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780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4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4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1" indent="0">
              <a:buNone/>
              <a:defRPr sz="1200"/>
            </a:lvl2pPr>
            <a:lvl3pPr marL="914382" indent="0">
              <a:buNone/>
              <a:defRPr sz="1000"/>
            </a:lvl3pPr>
            <a:lvl4pPr marL="1371573" indent="0">
              <a:buNone/>
              <a:defRPr sz="900"/>
            </a:lvl4pPr>
            <a:lvl5pPr marL="1828764" indent="0">
              <a:buNone/>
              <a:defRPr sz="900"/>
            </a:lvl5pPr>
            <a:lvl6pPr marL="2285955" indent="0">
              <a:buNone/>
              <a:defRPr sz="900"/>
            </a:lvl6pPr>
            <a:lvl7pPr marL="2743146" indent="0">
              <a:buNone/>
              <a:defRPr sz="900"/>
            </a:lvl7pPr>
            <a:lvl8pPr marL="3200336" indent="0">
              <a:buNone/>
              <a:defRPr sz="900"/>
            </a:lvl8pPr>
            <a:lvl9pPr marL="3657526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46F2-6623-4275-BB3F-4FF933F7A63F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280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1" indent="0">
              <a:buNone/>
              <a:defRPr sz="2800"/>
            </a:lvl2pPr>
            <a:lvl3pPr marL="914382" indent="0">
              <a:buNone/>
              <a:defRPr sz="2400"/>
            </a:lvl3pPr>
            <a:lvl4pPr marL="1371573" indent="0">
              <a:buNone/>
              <a:defRPr sz="2000"/>
            </a:lvl4pPr>
            <a:lvl5pPr marL="1828764" indent="0">
              <a:buNone/>
              <a:defRPr sz="2000"/>
            </a:lvl5pPr>
            <a:lvl6pPr marL="2285955" indent="0">
              <a:buNone/>
              <a:defRPr sz="2000"/>
            </a:lvl6pPr>
            <a:lvl7pPr marL="2743146" indent="0">
              <a:buNone/>
              <a:defRPr sz="2000"/>
            </a:lvl7pPr>
            <a:lvl8pPr marL="3200336" indent="0">
              <a:buNone/>
              <a:defRPr sz="2000"/>
            </a:lvl8pPr>
            <a:lvl9pPr marL="3657526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1" indent="0">
              <a:buNone/>
              <a:defRPr sz="1200"/>
            </a:lvl2pPr>
            <a:lvl3pPr marL="914382" indent="0">
              <a:buNone/>
              <a:defRPr sz="1000"/>
            </a:lvl3pPr>
            <a:lvl4pPr marL="1371573" indent="0">
              <a:buNone/>
              <a:defRPr sz="900"/>
            </a:lvl4pPr>
            <a:lvl5pPr marL="1828764" indent="0">
              <a:buNone/>
              <a:defRPr sz="900"/>
            </a:lvl5pPr>
            <a:lvl6pPr marL="2285955" indent="0">
              <a:buNone/>
              <a:defRPr sz="900"/>
            </a:lvl6pPr>
            <a:lvl7pPr marL="2743146" indent="0">
              <a:buNone/>
              <a:defRPr sz="900"/>
            </a:lvl7pPr>
            <a:lvl8pPr marL="3200336" indent="0">
              <a:buNone/>
              <a:defRPr sz="900"/>
            </a:lvl8pPr>
            <a:lvl9pPr marL="3657526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7E58-D2EE-40DA-9C92-ED726FCCFDBC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520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908724"/>
            <a:ext cx="8229600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3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C6623-9801-44E2-8962-24D16AF8433E}" type="datetime1">
              <a:rPr lang="ko-KR" altLang="en-US" smtClean="0"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3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C66A-2542-49CE-8980-1D266FEFB8D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611561" y="836712"/>
            <a:ext cx="7992888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 userDrawn="1"/>
        </p:nvSpPr>
        <p:spPr>
          <a:xfrm>
            <a:off x="7884368" y="332656"/>
            <a:ext cx="792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aseline="0" dirty="0" smtClean="0"/>
              <a:t>ASTU</a:t>
            </a:r>
            <a:endParaRPr lang="ko-KR" altLang="en-US" dirty="0"/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52320" y="260649"/>
            <a:ext cx="432048" cy="42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342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82" rtl="0" eaLnBrk="1" latinLnBrk="1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3" indent="-342893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6" indent="-285744" algn="l" defTabSz="914382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7" indent="-228595" algn="l" defTabSz="9143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8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59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0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1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2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2" indent="-228595" algn="l" defTabSz="914382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2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3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4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5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6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36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26" algn="l" defTabSz="914382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1"/>
            <a:ext cx="8229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4"/>
            <a:ext cx="8229600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468314" y="981075"/>
            <a:ext cx="69119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746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굴림" charset="-127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  <a:cs typeface="굴림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 Black" pitchFamily="34" charset="0"/>
          <a:ea typeface="굴림" pitchFamily="50" charset="-127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Font typeface="Wingdings" charset="2"/>
        <a:buChar char="§"/>
        <a:defRPr kumimoji="1" sz="2000">
          <a:solidFill>
            <a:schemeClr val="tx1"/>
          </a:solidFill>
          <a:latin typeface="+mn-lt"/>
          <a:ea typeface="+mn-ea"/>
          <a:cs typeface="굴림" charset="-127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Font typeface="Wingdings" charset="2"/>
        <a:buChar char="§"/>
        <a:defRPr kumimoji="1" sz="2800">
          <a:solidFill>
            <a:schemeClr val="tx1"/>
          </a:solidFill>
          <a:latin typeface="+mn-lt"/>
          <a:ea typeface="+mn-ea"/>
          <a:cs typeface="굴림" charset="-127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Font typeface="Wingdings" charset="2"/>
        <a:buChar char="§"/>
        <a:defRPr kumimoji="1" sz="2400">
          <a:solidFill>
            <a:schemeClr val="tx1"/>
          </a:solidFill>
          <a:latin typeface="+mn-lt"/>
          <a:ea typeface="+mn-ea"/>
          <a:cs typeface="굴림" charset="-127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  <a:cs typeface="굴림" charset="-127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  <a:cs typeface="굴림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606680" cy="2520280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CSE </a:t>
            </a:r>
            <a:r>
              <a:rPr lang="en-US" altLang="ko-KR" dirty="0" smtClean="0">
                <a:latin typeface="HY견고딕" pitchFamily="18" charset="-127"/>
                <a:ea typeface="HY견고딕" pitchFamily="18" charset="-127"/>
              </a:rPr>
              <a:t>1102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b="1" dirty="0" smtClean="0">
                <a:latin typeface="HY견고딕" pitchFamily="18" charset="-127"/>
                <a:ea typeface="HY견고딕" pitchFamily="18" charset="-127"/>
              </a:rPr>
              <a:t>Fundamentals of Programming</a:t>
            </a:r>
            <a:r>
              <a:rPr lang="en-US" altLang="ko-KR" sz="4400" b="1" dirty="0" smtClean="0">
                <a:latin typeface="HY견고딕" pitchFamily="18" charset="-127"/>
                <a:ea typeface="HY견고딕" pitchFamily="18" charset="-127"/>
              </a:rPr>
              <a:t> </a:t>
            </a:r>
            <a:br>
              <a:rPr lang="en-US" altLang="ko-KR" sz="4400" b="1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4400" b="1" dirty="0" smtClean="0"/>
              <a:t/>
            </a:r>
            <a:br>
              <a:rPr lang="en-US" altLang="ko-KR" sz="4400" b="1" dirty="0" smtClean="0"/>
            </a:br>
            <a:r>
              <a:rPr lang="en-US" altLang="ko-KR" dirty="0" smtClean="0"/>
              <a:t>Lecture #8</a:t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937319" y="2995464"/>
            <a:ext cx="6906767" cy="3331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ko-K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Spring 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2017</a:t>
            </a: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101598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ko-K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 defTabSz="1015980">
              <a:spcBef>
                <a:spcPct val="20000"/>
              </a:spcBef>
              <a:defRPr/>
            </a:pPr>
            <a:r>
              <a:rPr lang="en-US" altLang="ko-KR" dirty="0">
                <a:solidFill>
                  <a:schemeClr val="tx1">
                    <a:tint val="75000"/>
                  </a:schemeClr>
                </a:solidFill>
              </a:rPr>
              <a:t>Computer Science &amp; Engineering Program</a:t>
            </a:r>
          </a:p>
          <a:p>
            <a:pPr lvl="0" algn="ctr" defTabSz="1015980">
              <a:spcBef>
                <a:spcPct val="20000"/>
              </a:spcBef>
              <a:defRPr/>
            </a:pPr>
            <a:r>
              <a:rPr lang="en-US" altLang="ko-KR" dirty="0">
                <a:solidFill>
                  <a:schemeClr val="tx1">
                    <a:tint val="75000"/>
                  </a:schemeClr>
                </a:solidFill>
              </a:rPr>
              <a:t> School of Electrical Engineering &amp; Computing</a:t>
            </a:r>
          </a:p>
          <a:p>
            <a:pPr lvl="0" algn="ctr" defTabSz="1015980">
              <a:spcBef>
                <a:spcPct val="20000"/>
              </a:spcBef>
              <a:defRPr/>
            </a:pPr>
            <a:r>
              <a:rPr lang="en-US" altLang="ko-KR" dirty="0">
                <a:solidFill>
                  <a:schemeClr val="tx1">
                    <a:tint val="75000"/>
                  </a:schemeClr>
                </a:solidFill>
              </a:rPr>
              <a:t>Adama Science &amp; Technology University</a:t>
            </a:r>
            <a:endParaRPr lang="ko-KR" altLang="en-US" dirty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Random Number and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Example #2 : The Algorithm </a:t>
            </a:r>
          </a:p>
          <a:p>
            <a:pPr marL="0" indent="0">
              <a:buNone/>
            </a:pPr>
            <a:r>
              <a:rPr lang="en-US" sz="1600" b="1" i="1" dirty="0" smtClean="0"/>
              <a:t>Initialize </a:t>
            </a:r>
            <a:r>
              <a:rPr lang="en-US" sz="1600" b="1" i="1" dirty="0"/>
              <a:t>a heads count to 0</a:t>
            </a:r>
          </a:p>
          <a:p>
            <a:pPr marL="0" indent="0">
              <a:buNone/>
            </a:pPr>
            <a:r>
              <a:rPr lang="en-US" sz="1600" b="1" i="1" dirty="0"/>
              <a:t>Initialize a tails count to 0</a:t>
            </a:r>
          </a:p>
          <a:p>
            <a:pPr marL="0" indent="0">
              <a:buNone/>
            </a:pPr>
            <a:r>
              <a:rPr lang="en-US" sz="1600" b="1" i="1" dirty="0"/>
              <a:t>For 1000 times</a:t>
            </a:r>
          </a:p>
          <a:p>
            <a:pPr marL="0" indent="0">
              <a:buNone/>
            </a:pPr>
            <a:r>
              <a:rPr lang="en-US" sz="1600" b="1" i="1" dirty="0" smtClean="0"/>
              <a:t>  Generate </a:t>
            </a:r>
            <a:r>
              <a:rPr lang="en-US" sz="1600" b="1" i="1" dirty="0"/>
              <a:t>a random number between 0 and 1</a:t>
            </a:r>
          </a:p>
          <a:p>
            <a:pPr marL="0" indent="0">
              <a:buNone/>
            </a:pPr>
            <a:r>
              <a:rPr lang="en-US" sz="1600" b="1" i="1" dirty="0" smtClean="0"/>
              <a:t>  </a:t>
            </a:r>
            <a:r>
              <a:rPr lang="en-US" sz="1600" b="1" i="1" dirty="0"/>
              <a:t>If the random number is greater than 0.5</a:t>
            </a:r>
          </a:p>
          <a:p>
            <a:pPr marL="0" indent="0">
              <a:buNone/>
            </a:pPr>
            <a:r>
              <a:rPr lang="en-US" sz="1600" b="1" i="1" dirty="0" smtClean="0"/>
              <a:t>    </a:t>
            </a:r>
            <a:r>
              <a:rPr lang="en-US" sz="1600" b="1" i="1" dirty="0"/>
              <a:t>consider it a head and add 1 to the heads count</a:t>
            </a:r>
          </a:p>
          <a:p>
            <a:pPr marL="0" indent="0">
              <a:buNone/>
            </a:pPr>
            <a:r>
              <a:rPr lang="en-US" sz="1600" b="1" i="1" dirty="0"/>
              <a:t>  Else</a:t>
            </a:r>
          </a:p>
          <a:p>
            <a:pPr marL="0" indent="0">
              <a:buNone/>
            </a:pPr>
            <a:r>
              <a:rPr lang="en-US" sz="1600" b="1" i="1" dirty="0"/>
              <a:t>    consider it a tail and add 1 to the tails count</a:t>
            </a:r>
          </a:p>
          <a:p>
            <a:pPr marL="0" indent="0">
              <a:buNone/>
            </a:pPr>
            <a:r>
              <a:rPr lang="en-US" sz="1600" b="1" i="1" dirty="0"/>
              <a:t>  </a:t>
            </a:r>
            <a:r>
              <a:rPr lang="en-US" sz="1600" b="1" i="1" dirty="0" smtClean="0"/>
              <a:t>End If</a:t>
            </a:r>
            <a:endParaRPr lang="en-US" sz="1600" b="1" i="1" dirty="0"/>
          </a:p>
          <a:p>
            <a:pPr marL="0" indent="0">
              <a:buNone/>
            </a:pPr>
            <a:r>
              <a:rPr lang="en-US" sz="1600" b="1" i="1" dirty="0" smtClean="0"/>
              <a:t>End For</a:t>
            </a:r>
            <a:endParaRPr lang="en-US" sz="1600" b="1" i="1" dirty="0"/>
          </a:p>
          <a:p>
            <a:pPr marL="0" indent="0">
              <a:buNone/>
            </a:pPr>
            <a:r>
              <a:rPr lang="en-US" sz="1600" b="1" i="1" dirty="0"/>
              <a:t>Calculate the percentage of heads as the number of heads ÷ 1000 × 100%</a:t>
            </a:r>
          </a:p>
          <a:p>
            <a:pPr marL="0" indent="0">
              <a:buNone/>
            </a:pPr>
            <a:r>
              <a:rPr lang="en-US" sz="1600" b="1" i="1" dirty="0"/>
              <a:t>Calculate the percentage of tails as the number of tails ÷ 1000 × 100%</a:t>
            </a:r>
          </a:p>
          <a:p>
            <a:pPr marL="0" indent="0">
              <a:buNone/>
            </a:pPr>
            <a:r>
              <a:rPr lang="en-US" sz="1600" b="1" i="1" dirty="0"/>
              <a:t>Print the percentage of heads and tails calculated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519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Random Number and Simulation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#2: Source Code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8791123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315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Random Number and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#2: </a:t>
            </a:r>
            <a:r>
              <a:rPr lang="en-US" dirty="0" smtClean="0"/>
              <a:t>Source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12</a:t>
            </a:fld>
            <a:endParaRPr lang="ko-KR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517278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26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Practice 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Write appropriate  if statements for the following </a:t>
            </a:r>
            <a:r>
              <a:rPr lang="en-US" dirty="0" smtClean="0"/>
              <a:t>conditions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temperature is above 100 degrees, display the message “above the boiling </a:t>
            </a:r>
            <a:r>
              <a:rPr lang="en-US" dirty="0" smtClean="0"/>
              <a:t> point </a:t>
            </a:r>
            <a:r>
              <a:rPr lang="en-US" dirty="0"/>
              <a:t>of water”; else, display the message “below the boiling point of water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number is positive, add the number to the variable  positivesum ; else, add </a:t>
            </a:r>
            <a:r>
              <a:rPr lang="en-US" dirty="0" smtClean="0"/>
              <a:t>the </a:t>
            </a:r>
            <a:r>
              <a:rPr lang="en-US" dirty="0"/>
              <a:t>number to the variable  negativesum 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difference between  volts1 and volts2 is less than 0.001, set the variable approx to 0; else, calculate approx  as the quantity  (volts1 - volts2) / </a:t>
            </a:r>
            <a:r>
              <a:rPr lang="en-US" dirty="0" smtClean="0"/>
              <a:t>2.0.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561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Math and Science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student’s letter grade is calculated according to the following schedule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Using this information, write a C++ program that accepts a student’s numerical grade, converts </a:t>
            </a:r>
            <a:r>
              <a:rPr lang="en-US" dirty="0" smtClean="0"/>
              <a:t>the </a:t>
            </a:r>
            <a:r>
              <a:rPr lang="en-US" dirty="0"/>
              <a:t>numerical grade to an equivalent letter grade, and displays the letter grade.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14</a:t>
            </a:fld>
            <a:endParaRPr lang="ko-KR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06576"/>
              </p:ext>
            </p:extLst>
          </p:nvPr>
        </p:nvGraphicFramePr>
        <p:xfrm>
          <a:off x="1331640" y="4293096"/>
          <a:ext cx="6981898" cy="2241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0550"/>
                <a:gridCol w="2101348"/>
              </a:tblGrid>
              <a:tr h="363995">
                <a:tc>
                  <a:txBody>
                    <a:bodyPr/>
                    <a:lstStyle/>
                    <a:p>
                      <a:r>
                        <a:rPr lang="en-US" dirty="0" smtClean="0"/>
                        <a:t>Numerical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Letter Grade</a:t>
                      </a:r>
                      <a:endParaRPr lang="en-US" dirty="0"/>
                    </a:p>
                  </a:txBody>
                  <a:tcPr/>
                </a:tc>
              </a:tr>
              <a:tr h="412275"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 or equal to 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3995"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90 but greater than or equal to 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3995">
                <a:tc>
                  <a:txBody>
                    <a:bodyPr/>
                    <a:lstStyle/>
                    <a:p>
                      <a:pPr marL="0" marR="0" indent="0" algn="l" defTabSz="9143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Less than 80 but greater than or equal to 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63995">
                <a:tc>
                  <a:txBody>
                    <a:bodyPr/>
                    <a:lstStyle/>
                    <a:p>
                      <a:pPr marL="0" marR="0" indent="0" algn="l" defTabSz="9143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Less than 70 but greater than or equal to 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63995">
                <a:tc>
                  <a:txBody>
                    <a:bodyPr/>
                    <a:lstStyle/>
                    <a:p>
                      <a:r>
                        <a:rPr lang="en-US" dirty="0" smtClean="0"/>
                        <a:t>Less than 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32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Math and Science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the previous program</a:t>
            </a:r>
          </a:p>
          <a:p>
            <a:pPr lvl="1"/>
            <a:r>
              <a:rPr lang="en-US" dirty="0" smtClean="0"/>
              <a:t>Use switch statement</a:t>
            </a:r>
          </a:p>
          <a:p>
            <a:pPr lvl="1"/>
            <a:r>
              <a:rPr lang="en-US" dirty="0" smtClean="0"/>
              <a:t>Based on the obtained letter grade of a student display comment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15</a:t>
            </a:fld>
            <a:endParaRPr lang="ko-KR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930449"/>
              </p:ext>
            </p:extLst>
          </p:nvPr>
        </p:nvGraphicFramePr>
        <p:xfrm>
          <a:off x="1115616" y="3284984"/>
          <a:ext cx="3960440" cy="2364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834"/>
                <a:gridCol w="2324606"/>
              </a:tblGrid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Letter 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</a:t>
                      </a:r>
                      <a:endParaRPr lang="en-US" dirty="0"/>
                    </a:p>
                  </a:txBody>
                  <a:tcPr/>
                </a:tc>
              </a:tr>
              <a:tr h="424878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Excellent</a:t>
                      </a:r>
                      <a:endParaRPr lang="en-US" dirty="0"/>
                    </a:p>
                  </a:txBody>
                  <a:tcPr/>
                </a:tc>
              </a:tr>
              <a:tr h="376941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Good</a:t>
                      </a:r>
                      <a:endParaRPr lang="en-US" dirty="0"/>
                    </a:p>
                  </a:txBody>
                  <a:tcPr/>
                </a:tc>
              </a:tr>
              <a:tr h="376941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/>
                </a:tc>
              </a:tr>
              <a:tr h="376941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Poor</a:t>
                      </a:r>
                      <a:endParaRPr lang="en-US" dirty="0"/>
                    </a:p>
                  </a:txBody>
                  <a:tcPr/>
                </a:tc>
              </a:tr>
              <a:tr h="376941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8" name="Picture 4" descr="https://encrypted-tbn2.gstatic.com/images?q=tbn:ANd9GcQYtc-5HIbBmmfTQ7ojLrnfsauBQlsXNEwh0aXrgXkFKyc3hoxp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231" y="3284984"/>
            <a:ext cx="1536105" cy="1113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dgab.com/wp-content/uploads/2013/06/feedbackform-624x35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231" y="4444500"/>
            <a:ext cx="2040161" cy="114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48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tc.usf.edu/clipart/43200/43212/unit-circle4_43212_m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387" y="1556792"/>
            <a:ext cx="2807225" cy="280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Math and Science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4"/>
            <a:ext cx="8229600" cy="5812754"/>
          </a:xfrm>
        </p:spPr>
        <p:txBody>
          <a:bodyPr>
            <a:normAutofit/>
          </a:bodyPr>
          <a:lstStyle/>
          <a:p>
            <a:r>
              <a:rPr lang="en-US" dirty="0"/>
              <a:t>Write a C++ program that accepts the angle of the line as user input</a:t>
            </a:r>
          </a:p>
          <a:p>
            <a:pPr lvl="1"/>
            <a:r>
              <a:rPr lang="en-US" sz="2400" dirty="0"/>
              <a:t>determine and display </a:t>
            </a:r>
          </a:p>
          <a:p>
            <a:pPr marL="457192" lvl="1" indent="0">
              <a:buNone/>
            </a:pPr>
            <a:r>
              <a:rPr lang="en-US" sz="2400" dirty="0" smtClean="0"/>
              <a:t>  the </a:t>
            </a:r>
            <a:r>
              <a:rPr lang="en-US" sz="2400" dirty="0"/>
              <a:t>correct quadrant for </a:t>
            </a:r>
          </a:p>
          <a:p>
            <a:pPr marL="457192" lvl="1" indent="0">
              <a:buNone/>
            </a:pPr>
            <a:r>
              <a:rPr lang="en-US" sz="2400" dirty="0" smtClean="0"/>
              <a:t>  the </a:t>
            </a:r>
            <a:r>
              <a:rPr lang="en-US" sz="2400" dirty="0"/>
              <a:t>input data.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marL="457192" lvl="1" indent="0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r>
              <a:rPr lang="en-US" sz="2400" dirty="0" smtClean="0"/>
              <a:t>Note : If the angle is exactly 0, 90, 180, or 270 degrees, the corresponding line doesn’t reside in any quadrant but lies on an axis.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16</a:t>
            </a:fld>
            <a:endParaRPr lang="ko-KR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275342"/>
              </p:ext>
            </p:extLst>
          </p:nvPr>
        </p:nvGraphicFramePr>
        <p:xfrm>
          <a:off x="442541" y="3343127"/>
          <a:ext cx="5780391" cy="2041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2279"/>
                <a:gridCol w="1008112"/>
              </a:tblGrid>
              <a:tr h="6214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Angle</a:t>
                      </a:r>
                      <a:r>
                        <a:rPr lang="en-US" sz="1400" baseline="0" dirty="0" smtClean="0"/>
                        <a:t> from the Positive X-Axis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Quadrant</a:t>
                      </a:r>
                      <a:endParaRPr lang="en-US" sz="1400" dirty="0"/>
                    </a:p>
                  </a:txBody>
                  <a:tcPr/>
                </a:tc>
              </a:tr>
              <a:tr h="35509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Between 0 and 90 degrees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en-US" sz="1400" dirty="0"/>
                    </a:p>
                  </a:txBody>
                  <a:tcPr/>
                </a:tc>
              </a:tr>
              <a:tr h="35509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Between 90 and 180 degrees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II</a:t>
                      </a:r>
                      <a:endParaRPr lang="en-US" sz="1400" dirty="0"/>
                    </a:p>
                  </a:txBody>
                  <a:tcPr/>
                </a:tc>
              </a:tr>
              <a:tr h="355092">
                <a:tc>
                  <a:txBody>
                    <a:bodyPr/>
                    <a:lstStyle/>
                    <a:p>
                      <a:pPr marL="0" marR="0" indent="0" algn="l" defTabSz="9143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Less than 180 but greater than or equal to 270 degrees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III</a:t>
                      </a:r>
                      <a:endParaRPr lang="en-US" sz="1400" dirty="0"/>
                    </a:p>
                  </a:txBody>
                  <a:tcPr/>
                </a:tc>
              </a:tr>
              <a:tr h="355092">
                <a:tc>
                  <a:txBody>
                    <a:bodyPr/>
                    <a:lstStyle/>
                    <a:p>
                      <a:pPr marL="0" marR="0" indent="0" algn="l" defTabSz="91438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Less than 270 but greater than or equal to 360 degrees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IV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19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#2: Heat Transfer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The transfer of heat by the movement    (currents) of a gas or liquid is referred to as heat convection. </a:t>
                </a:r>
              </a:p>
              <a:p>
                <a:r>
                  <a:rPr lang="en-US" dirty="0"/>
                  <a:t>The heat transferred per unit area of a substance is given by this  </a:t>
                </a:r>
                <a:r>
                  <a:rPr lang="en-US" dirty="0" smtClean="0"/>
                  <a:t>formula</a:t>
                </a:r>
              </a:p>
              <a:p>
                <a:pPr marL="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𝑞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h𝐴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lvl="3"/>
                <a:r>
                  <a:rPr lang="en-US" sz="1600" dirty="0"/>
                  <a:t>q is the heat transfer rate (watts or Joules/sec).</a:t>
                </a:r>
              </a:p>
              <a:p>
                <a:pPr lvl="3"/>
                <a:r>
                  <a:rPr lang="en-US" dirty="0"/>
                  <a:t>h is the convective heat transfer coefficient </a:t>
                </a:r>
                <a:endParaRPr lang="en-US" dirty="0" smtClean="0"/>
              </a:p>
              <a:p>
                <a:pPr lvl="3"/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𝐵𝑇𝑈</m:t>
                    </m:r>
                    <m:r>
                      <a:rPr lang="en-US" sz="2000" i="1">
                        <a:latin typeface="Cambria Math"/>
                      </a:rPr>
                      <m:t>/</m:t>
                    </m:r>
                    <m:r>
                      <a:rPr lang="en-US" sz="2000" i="1">
                        <a:latin typeface="Cambria Math"/>
                      </a:rPr>
                      <m:t>h𝑟</m:t>
                    </m:r>
                    <m:r>
                      <a:rPr lang="en-US" sz="2000" i="1">
                        <a:latin typeface="Cambria Math"/>
                      </a:rPr>
                      <m:t>−</m:t>
                    </m:r>
                    <m:r>
                      <a:rPr lang="en-US" sz="2000" i="1">
                        <a:latin typeface="Cambria Math"/>
                      </a:rPr>
                      <m:t>𝑓𝑡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℉ 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𝑜𝑟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𝑤𝑎𝑡𝑡𝑠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/</m:t>
                    </m:r>
                    <m:sSup>
                      <m:sSup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p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/>
                        <a:ea typeface="Cambria Math"/>
                      </a:rPr>
                      <m:t>℃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3"/>
                <a:r>
                  <a:rPr lang="en-US" dirty="0" smtClean="0"/>
                  <a:t>A </a:t>
                </a:r>
                <a:r>
                  <a:rPr lang="en-US" dirty="0"/>
                  <a:t>is the surface area (ft</a:t>
                </a:r>
                <a:r>
                  <a:rPr lang="en-US" baseline="30000" dirty="0"/>
                  <a:t>2</a:t>
                </a:r>
                <a:r>
                  <a:rPr lang="en-US" dirty="0"/>
                  <a:t> or m</a:t>
                </a:r>
                <a:r>
                  <a:rPr lang="en-US" baseline="30000" dirty="0"/>
                  <a:t>2</a:t>
                </a:r>
                <a:r>
                  <a:rPr lang="en-US" dirty="0" smtClean="0"/>
                  <a:t>).</a:t>
                </a:r>
              </a:p>
              <a:p>
                <a:pPr lvl="3"/>
                <a:r>
                  <a:rPr lang="en-US" dirty="0" smtClean="0"/>
                  <a:t>T</a:t>
                </a:r>
                <a:r>
                  <a:rPr lang="en-US" baseline="-25000" dirty="0" smtClean="0"/>
                  <a:t>s </a:t>
                </a:r>
                <a:r>
                  <a:rPr lang="en-US" dirty="0"/>
                  <a:t>is the surface temperature (°F or °C</a:t>
                </a:r>
                <a:r>
                  <a:rPr lang="en-US" dirty="0" smtClean="0"/>
                  <a:t>).</a:t>
                </a:r>
              </a:p>
              <a:p>
                <a:pPr lvl="3"/>
                <a:r>
                  <a:rPr lang="en-US" dirty="0" smtClean="0"/>
                  <a:t>T</a:t>
                </a:r>
                <a:r>
                  <a:rPr lang="en-US" baseline="-25000" dirty="0" smtClean="0"/>
                  <a:t>a </a:t>
                </a:r>
                <a:r>
                  <a:rPr lang="en-US" dirty="0"/>
                  <a:t>is the ambient temperature (°F or °C</a:t>
                </a:r>
                <a:r>
                  <a:rPr lang="en-US" dirty="0" smtClean="0"/>
                  <a:t>).</a:t>
                </a:r>
                <a:endParaRPr lang="en-US" dirty="0"/>
              </a:p>
              <a:p>
                <a:pPr marL="457192" lvl="1" indent="0">
                  <a:buNone/>
                </a:pPr>
                <a:r>
                  <a:rPr lang="en-US" altLang="ko-KR" sz="2200" dirty="0"/>
                  <a:t>-Heat Transfer Notes</a:t>
                </a:r>
              </a:p>
              <a:p>
                <a:pPr marL="457192" lvl="1" indent="0">
                  <a:buNone/>
                </a:pPr>
                <a:r>
                  <a:rPr lang="en-US" sz="2400" u="sng" dirty="0"/>
                  <a:t>http://www.freestudy.co.uk/heat%20transfer/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2336" r="-2074" b="-12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733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#2: Heat </a:t>
            </a:r>
            <a:r>
              <a:rPr lang="en-US" dirty="0" smtClean="0"/>
              <a:t>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program should</a:t>
            </a:r>
          </a:p>
          <a:p>
            <a:pPr lvl="1"/>
            <a:r>
              <a:rPr lang="en-US" dirty="0" smtClean="0"/>
              <a:t>accept </a:t>
            </a:r>
            <a:r>
              <a:rPr lang="en-US" dirty="0"/>
              <a:t>a substance’s surface area,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substance’s surface </a:t>
            </a:r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ambient air temperature as inputs </a:t>
            </a:r>
            <a:r>
              <a:rPr lang="en-US" dirty="0" smtClean="0"/>
              <a:t>and </a:t>
            </a:r>
          </a:p>
          <a:p>
            <a:pPr lvl="1"/>
            <a:r>
              <a:rPr lang="en-US" dirty="0" smtClean="0"/>
              <a:t>displays </a:t>
            </a:r>
            <a:r>
              <a:rPr lang="en-US" dirty="0"/>
              <a:t>the heat transfer rate through </a:t>
            </a:r>
            <a:r>
              <a:rPr lang="en-US" dirty="0" smtClean="0"/>
              <a:t>air</a:t>
            </a:r>
          </a:p>
          <a:p>
            <a:r>
              <a:rPr lang="en-US" dirty="0"/>
              <a:t>Users should have three choices for entering the surface area:</a:t>
            </a:r>
          </a:p>
          <a:p>
            <a:pPr lvl="1"/>
            <a:r>
              <a:rPr lang="en-US" dirty="0"/>
              <a:t>A rectangular area</a:t>
            </a:r>
          </a:p>
          <a:p>
            <a:pPr lvl="1"/>
            <a:r>
              <a:rPr lang="en-US" dirty="0"/>
              <a:t>An elliptical area</a:t>
            </a:r>
          </a:p>
          <a:p>
            <a:pPr lvl="1"/>
            <a:r>
              <a:rPr lang="en-US" dirty="0"/>
              <a:t>Other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979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#2: Heat </a:t>
            </a:r>
            <a:r>
              <a:rPr lang="en-US" dirty="0" smtClean="0"/>
              <a:t>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the user selects 1</a:t>
            </a:r>
          </a:p>
          <a:p>
            <a:pPr lvl="2"/>
            <a:r>
              <a:rPr lang="en-US" dirty="0"/>
              <a:t>the program should ask the user to enter </a:t>
            </a:r>
            <a:r>
              <a:rPr lang="en-US" dirty="0" smtClean="0"/>
              <a:t>the </a:t>
            </a:r>
            <a:r>
              <a:rPr lang="en-US" dirty="0"/>
              <a:t>surface’s length and width, </a:t>
            </a:r>
          </a:p>
          <a:p>
            <a:pPr lvl="2"/>
            <a:r>
              <a:rPr lang="en-US" dirty="0"/>
              <a:t>and the program calculates surface area as </a:t>
            </a:r>
            <a:r>
              <a:rPr lang="en-US" dirty="0" smtClean="0"/>
              <a:t>length </a:t>
            </a:r>
            <a:r>
              <a:rPr lang="en-US" dirty="0"/>
              <a:t>times width. </a:t>
            </a:r>
          </a:p>
          <a:p>
            <a:pPr marL="514349" indent="-457200"/>
            <a:r>
              <a:rPr lang="en-US" dirty="0"/>
              <a:t>If the user selects 2, </a:t>
            </a:r>
          </a:p>
          <a:p>
            <a:pPr marL="1314433" lvl="2" indent="-457200"/>
            <a:r>
              <a:rPr lang="en-US" dirty="0"/>
              <a:t>the program should ask the user to enter </a:t>
            </a:r>
            <a:r>
              <a:rPr lang="en-US" dirty="0" smtClean="0"/>
              <a:t>the </a:t>
            </a:r>
            <a:r>
              <a:rPr lang="en-US" dirty="0"/>
              <a:t>surface’s major and minor axis, </a:t>
            </a:r>
          </a:p>
          <a:p>
            <a:pPr marL="1314433" lvl="2" indent="-457200"/>
            <a:r>
              <a:rPr lang="en-US" dirty="0"/>
              <a:t>and the program calculates the surface area as  π(major axis)(minor axis). </a:t>
            </a:r>
            <a:endParaRPr lang="en-US" dirty="0" smtClean="0"/>
          </a:p>
          <a:p>
            <a:pPr marL="514349" indent="-457200"/>
            <a:r>
              <a:rPr lang="en-US" dirty="0"/>
              <a:t>If the user selects 3 (Other), </a:t>
            </a:r>
          </a:p>
          <a:p>
            <a:pPr marL="1314433" lvl="2" indent="-457200"/>
            <a:r>
              <a:rPr lang="en-US" dirty="0"/>
              <a:t>the program should ask the user to enter the surface area. </a:t>
            </a:r>
          </a:p>
          <a:p>
            <a:pPr marL="914392" lvl="1" indent="-45720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977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Branching and Looping Practice</a:t>
            </a:r>
            <a:endParaRPr lang="en-US" sz="2200" dirty="0" smtClean="0"/>
          </a:p>
          <a:p>
            <a:pPr lvl="1"/>
            <a:r>
              <a:rPr lang="en-US" sz="2200" dirty="0" smtClean="0"/>
              <a:t>Loop Programming Techniques</a:t>
            </a:r>
          </a:p>
          <a:p>
            <a:pPr lvl="1"/>
            <a:r>
              <a:rPr lang="en-US" sz="2200" dirty="0" smtClean="0"/>
              <a:t>Practice if statements</a:t>
            </a:r>
          </a:p>
          <a:p>
            <a:pPr lvl="1"/>
            <a:r>
              <a:rPr lang="en-US" sz="2200" b="1" dirty="0" smtClean="0">
                <a:solidFill>
                  <a:schemeClr val="tx2"/>
                </a:solidFill>
              </a:rPr>
              <a:t>Assignment #2: Heat Transfer</a:t>
            </a:r>
          </a:p>
          <a:p>
            <a:pPr lvl="1"/>
            <a:r>
              <a:rPr lang="en-US" sz="2200" dirty="0"/>
              <a:t>General Math and Science </a:t>
            </a:r>
            <a:r>
              <a:rPr lang="en-US" sz="2200" dirty="0" smtClean="0"/>
              <a:t>Problems</a:t>
            </a:r>
          </a:p>
          <a:p>
            <a:pPr lvl="1"/>
            <a:r>
              <a:rPr lang="en-US" sz="2400" dirty="0"/>
              <a:t>Drawing Patterns with Nested For Loops</a:t>
            </a:r>
            <a:endParaRPr lang="en-US" sz="2200" dirty="0" smtClean="0"/>
          </a:p>
          <a:p>
            <a:pPr lvl="1"/>
            <a:r>
              <a:rPr lang="en-US" sz="2200" dirty="0" smtClean="0"/>
              <a:t>Recursion vs. Iteration</a:t>
            </a:r>
          </a:p>
          <a:p>
            <a:pPr lvl="1"/>
            <a:r>
              <a:rPr lang="en-US" sz="2200" dirty="0" smtClean="0"/>
              <a:t>Solving Trigonometry using Infinite/Truncated Series</a:t>
            </a:r>
          </a:p>
          <a:p>
            <a:pPr marL="457192" lvl="1" indent="0">
              <a:buNone/>
            </a:pPr>
            <a:endParaRPr lang="en-US" sz="2200" dirty="0" smtClean="0"/>
          </a:p>
          <a:p>
            <a:pPr marL="914382" lvl="2" indent="0">
              <a:buNone/>
            </a:pPr>
            <a:endParaRPr lang="en-US" sz="1800" dirty="0" smtClean="0"/>
          </a:p>
          <a:p>
            <a:endParaRPr lang="en-US" sz="2600" dirty="0"/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pPr marL="0" indent="0">
              <a:buNone/>
            </a:pPr>
            <a:endParaRPr lang="en-US" altLang="ko-KR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04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Assignment #2: Heat </a:t>
            </a:r>
            <a:r>
              <a:rPr lang="en-US" dirty="0" smtClean="0"/>
              <a:t>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heat transfer rate should then be calculated and displayed, using the         convective heat transfer coefficient of           8.7 watts/m</a:t>
            </a:r>
            <a:r>
              <a:rPr lang="en-US" baseline="30000" dirty="0"/>
              <a:t>2 </a:t>
            </a:r>
            <a:r>
              <a:rPr lang="en-US" dirty="0"/>
              <a:t>°C, which should be defined as the symbolic constant AIRCONV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a test case	</a:t>
            </a:r>
          </a:p>
          <a:p>
            <a:pPr lvl="2"/>
            <a:r>
              <a:rPr lang="en-US" dirty="0" smtClean="0"/>
              <a:t>determine </a:t>
            </a:r>
            <a:r>
              <a:rPr lang="en-US" dirty="0"/>
              <a:t>the heat transfer rate away </a:t>
            </a:r>
            <a:r>
              <a:rPr lang="en-US" dirty="0" smtClean="0"/>
              <a:t>from </a:t>
            </a:r>
            <a:r>
              <a:rPr lang="en-US" dirty="0"/>
              <a:t>a chip in a computer’s console.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chip has a surface temperature of  </a:t>
            </a:r>
            <a:r>
              <a:rPr lang="en-US" dirty="0" smtClean="0"/>
              <a:t>44°C</a:t>
            </a:r>
            <a:r>
              <a:rPr lang="en-US" dirty="0"/>
              <a:t>, and the ambient temperature maintained by the console’s fan is 40°C. </a:t>
            </a:r>
          </a:p>
          <a:p>
            <a:r>
              <a:rPr lang="en-US" dirty="0"/>
              <a:t>The rectangular chip has a length of  </a:t>
            </a:r>
            <a:r>
              <a:rPr lang="en-US" dirty="0" smtClean="0"/>
              <a:t>2 </a:t>
            </a:r>
            <a:r>
              <a:rPr lang="en-US" dirty="0"/>
              <a:t>cm and a width of 2 cm.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586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Drawing Patterns with Nested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program that uses for statements to print the following patterns separately, one below the other. Use for loops to generate the patterns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All asterisks(*) should be printed by a single statement of the form cout </a:t>
            </a:r>
            <a:r>
              <a:rPr lang="en-US" dirty="0"/>
              <a:t>&lt;&lt; </a:t>
            </a:r>
            <a:r>
              <a:rPr lang="en-US" dirty="0" smtClean="0"/>
              <a:t>'*';</a:t>
            </a:r>
          </a:p>
          <a:p>
            <a:pPr lvl="2"/>
            <a:r>
              <a:rPr lang="en-US" dirty="0" smtClean="0"/>
              <a:t>(this causes the asterisks to print side by side).    [</a:t>
            </a:r>
            <a:r>
              <a:rPr lang="en-US" dirty="0"/>
              <a:t>Hint: </a:t>
            </a:r>
            <a:r>
              <a:rPr lang="en-US" dirty="0" smtClean="0"/>
              <a:t>The last two patterns require that each line begin </a:t>
            </a:r>
            <a:r>
              <a:rPr lang="en-US" dirty="0"/>
              <a:t>with </a:t>
            </a:r>
            <a:r>
              <a:rPr lang="en-US" dirty="0" smtClean="0"/>
              <a:t>an appropriate number of blanks</a:t>
            </a:r>
            <a:r>
              <a:rPr lang="en-US" dirty="0"/>
              <a:t>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21</a:t>
            </a:fld>
            <a:endParaRPr lang="ko-KR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55775" y="5157192"/>
            <a:ext cx="5360122" cy="170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Drawing Patterns with Nested For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 create the following number </a:t>
            </a:r>
            <a:r>
              <a:rPr lang="en-US" dirty="0" smtClean="0"/>
              <a:t>patterns.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22</a:t>
            </a:fld>
            <a:endParaRPr lang="ko-KR" alt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079427"/>
            <a:ext cx="2932534" cy="309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79427"/>
            <a:ext cx="428625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62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Recursion vs. Iteration(Loops)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Recursion is </a:t>
            </a:r>
            <a:r>
              <a:rPr lang="en-US" altLang="ko-KR" b="1" dirty="0"/>
              <a:t>defining</a:t>
            </a:r>
            <a:r>
              <a:rPr lang="en-US" altLang="ko-KR" dirty="0"/>
              <a:t> </a:t>
            </a:r>
            <a:r>
              <a:rPr lang="en-US" altLang="ko-KR" b="1" dirty="0"/>
              <a:t>something</a:t>
            </a:r>
            <a:r>
              <a:rPr lang="en-US" altLang="ko-KR" dirty="0"/>
              <a:t> in terms of </a:t>
            </a:r>
            <a:r>
              <a:rPr lang="en-US" altLang="ko-KR" b="1" dirty="0"/>
              <a:t>itself</a:t>
            </a:r>
            <a:r>
              <a:rPr lang="en-US" altLang="ko-KR" dirty="0"/>
              <a:t>. It sounds a bit </a:t>
            </a:r>
            <a:r>
              <a:rPr lang="en-US" altLang="ko-KR" b="1" dirty="0"/>
              <a:t>odd</a:t>
            </a:r>
            <a:r>
              <a:rPr lang="en-US" altLang="ko-KR" dirty="0"/>
              <a:t>,  but very </a:t>
            </a:r>
            <a:r>
              <a:rPr lang="en-US" altLang="ko-KR" b="1" dirty="0"/>
              <a:t>natural</a:t>
            </a:r>
            <a:r>
              <a:rPr lang="en-US" altLang="ko-KR" dirty="0"/>
              <a:t> in fact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Common Examples are</a:t>
            </a:r>
          </a:p>
          <a:p>
            <a:pPr lvl="1"/>
            <a:r>
              <a:rPr lang="en-US" altLang="ko-KR" dirty="0" smtClean="0"/>
              <a:t>Factorial of a Number and </a:t>
            </a:r>
          </a:p>
          <a:p>
            <a:pPr lvl="1"/>
            <a:r>
              <a:rPr lang="en-US" altLang="ko-KR" dirty="0" smtClean="0"/>
              <a:t>Fibonacci Numbers</a:t>
            </a:r>
            <a:endParaRPr lang="en-US" altLang="ko-K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911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Recursion vs. Iteration(Loops)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/>
              <a:t>In mathematics, the </a:t>
            </a:r>
            <a:r>
              <a:rPr lang="en-US" altLang="ko-KR" sz="2400" b="1" dirty="0" smtClean="0">
                <a:solidFill>
                  <a:srgbClr val="2C22F0"/>
                </a:solidFill>
              </a:rPr>
              <a:t>factorial function </a:t>
            </a:r>
            <a:r>
              <a:rPr lang="en-US" altLang="ko-KR" sz="2400" dirty="0" smtClean="0"/>
              <a:t>is defined as follows: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 smtClean="0"/>
              <a:t>                </a:t>
            </a:r>
            <a:r>
              <a:rPr lang="en-US" altLang="ko-KR" sz="2400" b="1" dirty="0" smtClean="0">
                <a:solidFill>
                  <a:srgbClr val="2C22F0"/>
                </a:solidFill>
              </a:rPr>
              <a:t>f(n) </a:t>
            </a:r>
            <a:r>
              <a:rPr lang="en-US" altLang="ko-KR" sz="2400" dirty="0" smtClean="0"/>
              <a:t>= n X (n-1) X (n-2) X……….X 2 X 1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                                       </a:t>
            </a:r>
            <a:r>
              <a:rPr lang="en-US" altLang="ko-KR" sz="2400" b="1" dirty="0" smtClean="0">
                <a:solidFill>
                  <a:srgbClr val="2C22F0"/>
                </a:solidFill>
              </a:rPr>
              <a:t>(n – 1)!</a:t>
            </a:r>
          </a:p>
          <a:p>
            <a:pPr marL="0" indent="0">
              <a:buNone/>
            </a:pPr>
            <a:r>
              <a:rPr lang="en-US" altLang="ko-KR" sz="2400" b="1" dirty="0">
                <a:solidFill>
                  <a:srgbClr val="2C22F0"/>
                </a:solidFill>
              </a:rPr>
              <a:t> </a:t>
            </a:r>
            <a:r>
              <a:rPr lang="en-US" altLang="ko-KR" sz="2400" b="1" dirty="0" smtClean="0">
                <a:solidFill>
                  <a:srgbClr val="2C22F0"/>
                </a:solidFill>
              </a:rPr>
              <a:t>                                           f(n – 1)</a:t>
            </a:r>
          </a:p>
          <a:p>
            <a:pPr marL="0" indent="0">
              <a:buNone/>
            </a:pPr>
            <a:endParaRPr lang="ko-KR" altLang="en-US" sz="2400" b="1" dirty="0">
              <a:solidFill>
                <a:srgbClr val="2C22F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528991" y="2189477"/>
            <a:ext cx="7272808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ct val="20000"/>
              </a:spcBef>
            </a:pPr>
            <a:r>
              <a:rPr lang="en-US" altLang="ko-KR" dirty="0" smtClean="0">
                <a:solidFill>
                  <a:schemeClr val="tx1"/>
                </a:solidFill>
              </a:rPr>
              <a:t>                 </a:t>
            </a:r>
            <a:r>
              <a:rPr lang="en-US" altLang="ko-KR" sz="2400" dirty="0" smtClean="0">
                <a:solidFill>
                  <a:schemeClr val="tx1"/>
                </a:solidFill>
              </a:rPr>
              <a:t>1 if  n = 1                   </a:t>
            </a:r>
            <a:r>
              <a:rPr lang="en-US" altLang="ko-KR" sz="2400" dirty="0" smtClean="0">
                <a:solidFill>
                  <a:srgbClr val="00B0F0"/>
                </a:solidFill>
              </a:rPr>
              <a:t>base case</a:t>
            </a:r>
            <a:endParaRPr lang="en-US" altLang="ko-KR" sz="2400" dirty="0">
              <a:solidFill>
                <a:srgbClr val="00B0F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en-US" altLang="ko-KR" sz="2400" dirty="0" smtClean="0">
                <a:solidFill>
                  <a:prstClr val="black"/>
                </a:solidFill>
              </a:rPr>
              <a:t>             n x </a:t>
            </a:r>
            <a:r>
              <a:rPr lang="en-US" altLang="ko-KR" sz="2400" b="1" dirty="0" smtClean="0">
                <a:solidFill>
                  <a:srgbClr val="2C22F0"/>
                </a:solidFill>
              </a:rPr>
              <a:t>f(n - 1)   </a:t>
            </a:r>
            <a:r>
              <a:rPr lang="en-US" altLang="ko-KR" sz="2400" dirty="0" smtClean="0">
                <a:solidFill>
                  <a:prstClr val="black"/>
                </a:solidFill>
              </a:rPr>
              <a:t>if n &gt; 1     </a:t>
            </a:r>
            <a:r>
              <a:rPr lang="en-US" altLang="ko-KR" sz="2400" dirty="0" smtClean="0">
                <a:solidFill>
                  <a:srgbClr val="00B0F0"/>
                </a:solidFill>
              </a:rPr>
              <a:t>recursive case</a:t>
            </a:r>
            <a:endParaRPr lang="ko-KR" altLang="en-US" sz="2400" dirty="0">
              <a:solidFill>
                <a:srgbClr val="00B0F0"/>
              </a:solidFill>
            </a:endParaRPr>
          </a:p>
          <a:p>
            <a:r>
              <a:rPr lang="en-US" altLang="ko-KR" dirty="0" smtClean="0"/>
              <a:t>f(n)      </a:t>
            </a:r>
          </a:p>
          <a:p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왼쪽 중괄호 3"/>
          <p:cNvSpPr/>
          <p:nvPr/>
        </p:nvSpPr>
        <p:spPr>
          <a:xfrm>
            <a:off x="2750358" y="2271453"/>
            <a:ext cx="144016" cy="6480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331641" y="2271454"/>
            <a:ext cx="1418718" cy="532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dirty="0" smtClean="0">
                <a:solidFill>
                  <a:srgbClr val="2C22F0"/>
                </a:solidFill>
              </a:rPr>
              <a:t>f(n) </a:t>
            </a:r>
            <a:r>
              <a:rPr lang="en-US" altLang="ko-KR" sz="2400" dirty="0" smtClean="0">
                <a:solidFill>
                  <a:schemeClr val="tx1"/>
                </a:solidFill>
              </a:rPr>
              <a:t>=</a:t>
            </a:r>
            <a:endParaRPr lang="ko-KR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427984" y="3861048"/>
            <a:ext cx="3960440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9F08-8F15-447D-A99D-9468A3EE68D5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35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Factorial: Using Recursion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300" y="908720"/>
            <a:ext cx="8260346" cy="525658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187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199" y="1167106"/>
            <a:ext cx="8352928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b="1" dirty="0" smtClean="0"/>
              <a:t>                                                        </a:t>
            </a:r>
            <a:endParaRPr lang="en-US" altLang="ko-KR" sz="1800" b="1" dirty="0"/>
          </a:p>
        </p:txBody>
      </p:sp>
      <p:sp>
        <p:nvSpPr>
          <p:cNvPr id="14" name="직사각형 13"/>
          <p:cNvSpPr/>
          <p:nvPr/>
        </p:nvSpPr>
        <p:spPr>
          <a:xfrm>
            <a:off x="4018669" y="1954820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Fact(5)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014792" y="2883259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Fact(4)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5" name="직선 연결선 24"/>
          <p:cNvCxnSpPr>
            <a:stCxn id="14" idx="2"/>
            <a:endCxn id="15" idx="0"/>
          </p:cNvCxnSpPr>
          <p:nvPr/>
        </p:nvCxnSpPr>
        <p:spPr>
          <a:xfrm flipH="1">
            <a:off x="4410836" y="2242852"/>
            <a:ext cx="3877" cy="64040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>
            <a:stCxn id="15" idx="2"/>
            <a:endCxn id="62" idx="0"/>
          </p:cNvCxnSpPr>
          <p:nvPr/>
        </p:nvCxnSpPr>
        <p:spPr>
          <a:xfrm>
            <a:off x="4410836" y="3171291"/>
            <a:ext cx="0" cy="5764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직사각형 14"/>
          <p:cNvSpPr/>
          <p:nvPr/>
        </p:nvSpPr>
        <p:spPr>
          <a:xfrm>
            <a:off x="4028170" y="4613299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Fact(2)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2" name="직사각형 14"/>
          <p:cNvSpPr/>
          <p:nvPr/>
        </p:nvSpPr>
        <p:spPr>
          <a:xfrm>
            <a:off x="4014792" y="3747695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Fact(3)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63" name="직선 연결선 31"/>
          <p:cNvCxnSpPr/>
          <p:nvPr/>
        </p:nvCxnSpPr>
        <p:spPr>
          <a:xfrm>
            <a:off x="4412774" y="4035727"/>
            <a:ext cx="0" cy="5764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14"/>
          <p:cNvSpPr/>
          <p:nvPr/>
        </p:nvSpPr>
        <p:spPr>
          <a:xfrm>
            <a:off x="4028170" y="5477395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Fact(1)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66" name="직선 연결선 31"/>
          <p:cNvCxnSpPr/>
          <p:nvPr/>
        </p:nvCxnSpPr>
        <p:spPr>
          <a:xfrm>
            <a:off x="4427663" y="4900991"/>
            <a:ext cx="0" cy="5764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560682" y="2816433"/>
            <a:ext cx="55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</a:t>
            </a:r>
            <a:r>
              <a:rPr lang="en-US" sz="2400" b="1" dirty="0" smtClean="0"/>
              <a:t>*</a:t>
            </a:r>
            <a:endParaRPr lang="en-US" sz="24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3560682" y="3660878"/>
            <a:ext cx="55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4*</a:t>
            </a:r>
            <a:endParaRPr lang="en-US" sz="24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3555946" y="4526482"/>
            <a:ext cx="55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</a:t>
            </a:r>
            <a:r>
              <a:rPr lang="en-US" sz="2400" b="1" dirty="0" smtClean="0"/>
              <a:t>*</a:t>
            </a:r>
            <a:endParaRPr lang="en-US" sz="24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3555945" y="5390578"/>
            <a:ext cx="55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2*</a:t>
            </a:r>
            <a:endParaRPr lang="en-US" sz="24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4820258" y="5380737"/>
            <a:ext cx="55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44813" y="4526482"/>
            <a:ext cx="55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</a:t>
            </a:r>
            <a:endParaRPr lang="en-US" sz="24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4820258" y="3651382"/>
            <a:ext cx="55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6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844813" y="2816433"/>
            <a:ext cx="550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24</a:t>
            </a:r>
            <a:endParaRPr lang="en-US" sz="24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4844813" y="1868003"/>
            <a:ext cx="807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120</a:t>
            </a:r>
            <a:endParaRPr lang="en-US" sz="2400" b="1" dirty="0"/>
          </a:p>
        </p:txBody>
      </p:sp>
      <p:sp>
        <p:nvSpPr>
          <p:cNvPr id="21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/>
              <a:t>Factorial: </a:t>
            </a:r>
            <a:r>
              <a:rPr lang="en-US" dirty="0" smtClean="0"/>
              <a:t>Using Recursion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845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3" grpId="0"/>
      <p:bldP spid="74" grpId="0"/>
      <p:bldP spid="75" grpId="0"/>
      <p:bldP spid="76" grpId="0"/>
      <p:bldP spid="7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Factorial: Using Iteration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980728"/>
            <a:ext cx="7179970" cy="489654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16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Fibonacci Numbers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4568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b="1" dirty="0" smtClean="0">
                <a:solidFill>
                  <a:srgbClr val="2C22F0"/>
                </a:solidFill>
              </a:rPr>
              <a:t>Fibonacci numbers</a:t>
            </a:r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  <a:endParaRPr lang="en-US" altLang="ko-KR" sz="2400" dirty="0" smtClean="0"/>
          </a:p>
        </p:txBody>
      </p:sp>
      <p:grpSp>
        <p:nvGrpSpPr>
          <p:cNvPr id="17" name="그룹 16"/>
          <p:cNvGrpSpPr/>
          <p:nvPr/>
        </p:nvGrpSpPr>
        <p:grpSpPr>
          <a:xfrm>
            <a:off x="751482" y="2441190"/>
            <a:ext cx="6590446" cy="1368152"/>
            <a:chOff x="1183530" y="2384565"/>
            <a:chExt cx="6590446" cy="1368152"/>
          </a:xfrm>
        </p:grpSpPr>
        <p:sp>
          <p:nvSpPr>
            <p:cNvPr id="6" name="직사각형 5"/>
            <p:cNvSpPr/>
            <p:nvPr/>
          </p:nvSpPr>
          <p:spPr>
            <a:xfrm>
              <a:off x="1475656" y="2708920"/>
              <a:ext cx="1168300" cy="5040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1" name="그룹 10"/>
            <p:cNvGrpSpPr/>
            <p:nvPr/>
          </p:nvGrpSpPr>
          <p:grpSpPr>
            <a:xfrm>
              <a:off x="1183530" y="2384565"/>
              <a:ext cx="6590446" cy="1368152"/>
              <a:chOff x="1831601" y="2276872"/>
              <a:chExt cx="6590446" cy="1368152"/>
            </a:xfrm>
          </p:grpSpPr>
          <p:sp>
            <p:nvSpPr>
              <p:cNvPr id="4" name="직사각형 3"/>
              <p:cNvSpPr/>
              <p:nvPr/>
            </p:nvSpPr>
            <p:spPr>
              <a:xfrm>
                <a:off x="2267744" y="2276872"/>
                <a:ext cx="3384376" cy="136815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en-US" altLang="ko-KR" sz="2400" dirty="0" smtClean="0">
                    <a:solidFill>
                      <a:schemeClr val="tx1"/>
                    </a:solidFill>
                  </a:rPr>
                  <a:t>       1  if n = 0</a:t>
                </a:r>
              </a:p>
              <a:p>
                <a:r>
                  <a:rPr lang="en-US" altLang="ko-KR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2400" dirty="0" smtClean="0">
                    <a:solidFill>
                      <a:schemeClr val="tx1"/>
                    </a:solidFill>
                  </a:rPr>
                  <a:t>      1  if n = 1</a:t>
                </a:r>
              </a:p>
              <a:p>
                <a:r>
                  <a:rPr lang="en-US" altLang="ko-KR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2400" dirty="0" smtClean="0">
                    <a:solidFill>
                      <a:schemeClr val="tx1"/>
                    </a:solidFill>
                  </a:rPr>
                  <a:t>      f(n – 1) + f(n - 2)</a:t>
                </a:r>
                <a:endParaRPr lang="ko-KR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왼쪽 중괄호 4"/>
              <p:cNvSpPr/>
              <p:nvPr/>
            </p:nvSpPr>
            <p:spPr>
              <a:xfrm>
                <a:off x="2643956" y="2482701"/>
                <a:ext cx="360040" cy="936104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" name="직사각형 6"/>
              <p:cNvSpPr/>
              <p:nvPr/>
            </p:nvSpPr>
            <p:spPr>
              <a:xfrm>
                <a:off x="1831601" y="2708920"/>
                <a:ext cx="800174" cy="50405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sz="2400" dirty="0" smtClean="0">
                    <a:solidFill>
                      <a:schemeClr val="tx1"/>
                    </a:solidFill>
                  </a:rPr>
                  <a:t> f(n)</a:t>
                </a:r>
                <a:endParaRPr lang="ko-KR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5685743" y="2482701"/>
                <a:ext cx="2088233" cy="5173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2400" dirty="0" smtClean="0">
                    <a:solidFill>
                      <a:srgbClr val="00B0F0"/>
                    </a:solidFill>
                  </a:rPr>
                  <a:t>base case</a:t>
                </a:r>
                <a:endParaRPr lang="ko-KR" altLang="en-US" sz="24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0" name="직사각형 9"/>
              <p:cNvSpPr/>
              <p:nvPr/>
            </p:nvSpPr>
            <p:spPr>
              <a:xfrm>
                <a:off x="5685743" y="2992355"/>
                <a:ext cx="2736304" cy="5173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2400" dirty="0" smtClean="0">
                    <a:solidFill>
                      <a:srgbClr val="00B0F0"/>
                    </a:solidFill>
                  </a:rPr>
                  <a:t>recursive case</a:t>
                </a:r>
                <a:endParaRPr lang="ko-KR" altLang="en-US" sz="2400" dirty="0">
                  <a:solidFill>
                    <a:srgbClr val="00B0F0"/>
                  </a:solidFill>
                </a:endParaRPr>
              </a:p>
            </p:txBody>
          </p:sp>
        </p:grpSp>
      </p:grpSp>
      <p:grpSp>
        <p:nvGrpSpPr>
          <p:cNvPr id="16" name="그룹 15"/>
          <p:cNvGrpSpPr/>
          <p:nvPr/>
        </p:nvGrpSpPr>
        <p:grpSpPr>
          <a:xfrm>
            <a:off x="7020272" y="1965385"/>
            <a:ext cx="1676016" cy="3574664"/>
            <a:chOff x="6948264" y="2393490"/>
            <a:chExt cx="1676016" cy="3574664"/>
          </a:xfrm>
        </p:grpSpPr>
        <p:sp>
          <p:nvSpPr>
            <p:cNvPr id="8" name="직사각형 7"/>
            <p:cNvSpPr/>
            <p:nvPr/>
          </p:nvSpPr>
          <p:spPr>
            <a:xfrm>
              <a:off x="6948264" y="2393490"/>
              <a:ext cx="1676016" cy="35746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altLang="ko-KR" sz="24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2400" b="1" dirty="0" smtClean="0">
                  <a:solidFill>
                    <a:srgbClr val="2C22F0"/>
                  </a:solidFill>
                </a:rPr>
                <a:t>n      f(n)</a:t>
              </a:r>
            </a:p>
            <a:p>
              <a:r>
                <a:rPr lang="en-US" altLang="ko-KR" sz="2400" dirty="0">
                  <a:solidFill>
                    <a:schemeClr val="tx1"/>
                  </a:solidFill>
                </a:rPr>
                <a:t> </a:t>
              </a:r>
              <a:r>
                <a:rPr lang="en-US" altLang="ko-KR" sz="2400" dirty="0" smtClean="0">
                  <a:solidFill>
                    <a:schemeClr val="tx1"/>
                  </a:solidFill>
                </a:rPr>
                <a:t>0       1</a:t>
              </a:r>
            </a:p>
            <a:p>
              <a:r>
                <a:rPr lang="en-US" altLang="ko-KR" sz="2400" dirty="0" smtClean="0">
                  <a:solidFill>
                    <a:schemeClr val="tx1"/>
                  </a:solidFill>
                </a:rPr>
                <a:t> 1       1</a:t>
              </a:r>
            </a:p>
            <a:p>
              <a:r>
                <a:rPr lang="en-US" altLang="ko-KR" sz="2400" dirty="0">
                  <a:solidFill>
                    <a:schemeClr val="tx1"/>
                  </a:solidFill>
                </a:rPr>
                <a:t> </a:t>
              </a:r>
              <a:r>
                <a:rPr lang="en-US" altLang="ko-KR" sz="2400" dirty="0" smtClean="0">
                  <a:solidFill>
                    <a:schemeClr val="tx1"/>
                  </a:solidFill>
                </a:rPr>
                <a:t>2       2</a:t>
              </a:r>
            </a:p>
            <a:p>
              <a:r>
                <a:rPr lang="en-US" altLang="ko-KR" sz="2400" dirty="0">
                  <a:solidFill>
                    <a:schemeClr val="tx1"/>
                  </a:solidFill>
                </a:rPr>
                <a:t> </a:t>
              </a:r>
              <a:r>
                <a:rPr lang="en-US" altLang="ko-KR" sz="2400" dirty="0" smtClean="0">
                  <a:solidFill>
                    <a:schemeClr val="tx1"/>
                  </a:solidFill>
                </a:rPr>
                <a:t>3       3</a:t>
              </a:r>
            </a:p>
            <a:p>
              <a:r>
                <a:rPr lang="en-US" altLang="ko-KR" sz="2400" dirty="0">
                  <a:solidFill>
                    <a:schemeClr val="tx1"/>
                  </a:solidFill>
                </a:rPr>
                <a:t> </a:t>
              </a:r>
              <a:r>
                <a:rPr lang="en-US" altLang="ko-KR" sz="2400" dirty="0" smtClean="0">
                  <a:solidFill>
                    <a:schemeClr val="tx1"/>
                  </a:solidFill>
                </a:rPr>
                <a:t>4       5</a:t>
              </a:r>
            </a:p>
            <a:p>
              <a:r>
                <a:rPr lang="en-US" altLang="ko-KR" sz="2400" dirty="0">
                  <a:solidFill>
                    <a:schemeClr val="tx1"/>
                  </a:solidFill>
                </a:rPr>
                <a:t> </a:t>
              </a:r>
              <a:r>
                <a:rPr lang="en-US" altLang="ko-KR" sz="2400" dirty="0" smtClean="0">
                  <a:solidFill>
                    <a:schemeClr val="tx1"/>
                  </a:solidFill>
                </a:rPr>
                <a:t>5       8</a:t>
              </a:r>
            </a:p>
            <a:p>
              <a:r>
                <a:rPr lang="en-US" altLang="ko-KR" sz="2400" dirty="0">
                  <a:solidFill>
                    <a:schemeClr val="tx1"/>
                  </a:solidFill>
                </a:rPr>
                <a:t> </a:t>
              </a:r>
              <a:r>
                <a:rPr lang="en-US" altLang="ko-KR" sz="2400" dirty="0" smtClean="0">
                  <a:solidFill>
                    <a:schemeClr val="tx1"/>
                  </a:solidFill>
                </a:rPr>
                <a:t>6      13</a:t>
              </a:r>
            </a:p>
            <a:p>
              <a:r>
                <a:rPr lang="en-US" altLang="ko-KR" sz="2400" dirty="0">
                  <a:solidFill>
                    <a:schemeClr val="tx1"/>
                  </a:solidFill>
                </a:rPr>
                <a:t> </a:t>
              </a:r>
              <a:r>
                <a:rPr lang="en-US" altLang="ko-KR" sz="2400" dirty="0" smtClean="0">
                  <a:solidFill>
                    <a:schemeClr val="tx1"/>
                  </a:solidFill>
                </a:rPr>
                <a:t>……   ……</a:t>
              </a:r>
              <a:endParaRPr lang="ko-KR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직선 연결선 12"/>
            <p:cNvCxnSpPr/>
            <p:nvPr/>
          </p:nvCxnSpPr>
          <p:spPr>
            <a:xfrm>
              <a:off x="6948264" y="2809984"/>
              <a:ext cx="1676016" cy="66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>
              <a:stCxn id="8" idx="0"/>
            </p:cNvCxnSpPr>
            <p:nvPr/>
          </p:nvCxnSpPr>
          <p:spPr>
            <a:xfrm>
              <a:off x="7786272" y="2393490"/>
              <a:ext cx="0" cy="35746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슬라이드 번호 개체 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9F08-8F15-447D-A99D-9468A3EE68D5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665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628800"/>
            <a:ext cx="8352928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800" b="1" dirty="0" smtClean="0"/>
              <a:t>                                                        </a:t>
            </a:r>
            <a:endParaRPr lang="en-US" altLang="ko-KR" sz="1800" b="1" dirty="0"/>
          </a:p>
        </p:txBody>
      </p:sp>
      <p:sp>
        <p:nvSpPr>
          <p:cNvPr id="14" name="직사각형 13"/>
          <p:cNvSpPr/>
          <p:nvPr/>
        </p:nvSpPr>
        <p:spPr>
          <a:xfrm>
            <a:off x="4029574" y="1721434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Fib(5)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877445" y="2638788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Fib(4)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5743957" y="2661291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Fib(3)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237757" y="3646900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Fib(3)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844589" y="3646900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Fib(2)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864599" y="4580213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Fib(2)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347913" y="3646900"/>
            <a:ext cx="79208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Fib(2)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25" name="직선 연결선 24"/>
          <p:cNvCxnSpPr>
            <a:stCxn id="14" idx="2"/>
          </p:cNvCxnSpPr>
          <p:nvPr/>
        </p:nvCxnSpPr>
        <p:spPr>
          <a:xfrm flipH="1">
            <a:off x="3381502" y="2009466"/>
            <a:ext cx="1044116" cy="62932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>
            <a:stCxn id="14" idx="2"/>
            <a:endCxn id="16" idx="0"/>
          </p:cNvCxnSpPr>
          <p:nvPr/>
        </p:nvCxnSpPr>
        <p:spPr>
          <a:xfrm>
            <a:off x="4425618" y="2009466"/>
            <a:ext cx="1714383" cy="65182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>
            <a:stCxn id="15" idx="2"/>
            <a:endCxn id="17" idx="0"/>
          </p:cNvCxnSpPr>
          <p:nvPr/>
        </p:nvCxnSpPr>
        <p:spPr>
          <a:xfrm flipH="1">
            <a:off x="2633801" y="2926820"/>
            <a:ext cx="639688" cy="72008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>
            <a:stCxn id="15" idx="2"/>
            <a:endCxn id="18" idx="0"/>
          </p:cNvCxnSpPr>
          <p:nvPr/>
        </p:nvCxnSpPr>
        <p:spPr>
          <a:xfrm>
            <a:off x="3273489" y="2926820"/>
            <a:ext cx="967144" cy="72008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>
            <a:stCxn id="17" idx="2"/>
            <a:endCxn id="19" idx="0"/>
          </p:cNvCxnSpPr>
          <p:nvPr/>
        </p:nvCxnSpPr>
        <p:spPr>
          <a:xfrm flipH="1">
            <a:off x="2260643" y="3934932"/>
            <a:ext cx="373158" cy="64528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>
            <a:stCxn id="16" idx="2"/>
            <a:endCxn id="21" idx="0"/>
          </p:cNvCxnSpPr>
          <p:nvPr/>
        </p:nvCxnSpPr>
        <p:spPr>
          <a:xfrm flipH="1">
            <a:off x="5743957" y="2949323"/>
            <a:ext cx="396044" cy="69757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>
            <a:stCxn id="16" idx="2"/>
          </p:cNvCxnSpPr>
          <p:nvPr/>
        </p:nvCxnSpPr>
        <p:spPr>
          <a:xfrm>
            <a:off x="6140001" y="2949323"/>
            <a:ext cx="553868" cy="84159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>
            <a:stCxn id="17" idx="2"/>
          </p:cNvCxnSpPr>
          <p:nvPr/>
        </p:nvCxnSpPr>
        <p:spPr>
          <a:xfrm>
            <a:off x="2633801" y="3934932"/>
            <a:ext cx="396044" cy="64528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>
            <a:stCxn id="19" idx="2"/>
          </p:cNvCxnSpPr>
          <p:nvPr/>
        </p:nvCxnSpPr>
        <p:spPr>
          <a:xfrm flipH="1">
            <a:off x="1864599" y="4868245"/>
            <a:ext cx="396044" cy="57885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>
            <a:off x="2260643" y="4868245"/>
            <a:ext cx="373158" cy="57885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>
            <a:stCxn id="18" idx="2"/>
          </p:cNvCxnSpPr>
          <p:nvPr/>
        </p:nvCxnSpPr>
        <p:spPr>
          <a:xfrm flipH="1">
            <a:off x="3669533" y="3934932"/>
            <a:ext cx="571100" cy="64528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>
            <a:stCxn id="18" idx="2"/>
          </p:cNvCxnSpPr>
          <p:nvPr/>
        </p:nvCxnSpPr>
        <p:spPr>
          <a:xfrm>
            <a:off x="4240633" y="3934932"/>
            <a:ext cx="396044" cy="64528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 flipH="1">
            <a:off x="5375357" y="3934932"/>
            <a:ext cx="238392" cy="67633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>
            <a:stCxn id="21" idx="2"/>
          </p:cNvCxnSpPr>
          <p:nvPr/>
        </p:nvCxnSpPr>
        <p:spPr>
          <a:xfrm>
            <a:off x="5743957" y="3934932"/>
            <a:ext cx="329113" cy="67633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821662" y="1634617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685709" y="2598138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529856" y="2551971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</a:t>
            </a:r>
            <a:endParaRPr lang="en-US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070928" y="3646900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</a:t>
            </a:r>
            <a:endParaRPr lang="en-US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4649729" y="3637082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</a:t>
            </a:r>
            <a:endParaRPr lang="en-US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6140001" y="3646899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520734" y="4497919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693869" y="3646898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5968068" y="4580213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5197811" y="4580213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4477797" y="4611265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3513776" y="4611265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2986470" y="4580212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2534820" y="5479420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760934" y="5479420"/>
            <a:ext cx="343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57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dirty="0"/>
              <a:t>Fibonacci Numbers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5086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1F618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1" grpId="0"/>
      <p:bldP spid="43" grpId="0"/>
      <p:bldP spid="45" grpId="0"/>
      <p:bldP spid="47" grpId="0"/>
      <p:bldP spid="49" grpId="0"/>
      <p:bldP spid="50" grpId="0"/>
      <p:bldP spid="52" grpId="0"/>
      <p:bldP spid="54" grpId="0"/>
      <p:bldP spid="55" grpId="0"/>
      <p:bldP spid="56" grpId="0"/>
      <p:bldP spid="58" grpId="0"/>
      <p:bldP spid="59" grpId="0"/>
      <p:bldP spid="60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Loop Programming </a:t>
            </a:r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techniques are suitable for pretest loops (for and while):</a:t>
            </a:r>
          </a:p>
          <a:p>
            <a:pPr lvl="1"/>
            <a:r>
              <a:rPr lang="en-US" dirty="0"/>
              <a:t>Interactive input within a loop</a:t>
            </a:r>
          </a:p>
          <a:p>
            <a:pPr lvl="2"/>
            <a:r>
              <a:rPr lang="en-US" dirty="0" smtClean="0"/>
              <a:t>Includes </a:t>
            </a:r>
            <a:r>
              <a:rPr lang="en-US" dirty="0"/>
              <a:t>a cin statement within a while  or for loop</a:t>
            </a:r>
          </a:p>
          <a:p>
            <a:pPr lvl="1"/>
            <a:r>
              <a:rPr lang="en-US" dirty="0"/>
              <a:t>Selection within a loop</a:t>
            </a:r>
          </a:p>
          <a:p>
            <a:pPr lvl="2"/>
            <a:r>
              <a:rPr lang="en-US" dirty="0"/>
              <a:t>Using a for or while loop to cycle through a set of values to select those values that meet some criteria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779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Fibonacci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c++ program to calculates the n</a:t>
            </a:r>
            <a:r>
              <a:rPr lang="en-US" baseline="30000" dirty="0" smtClean="0"/>
              <a:t>th</a:t>
            </a:r>
            <a:r>
              <a:rPr lang="en-US" dirty="0" smtClean="0"/>
              <a:t> Fibonacci number </a:t>
            </a:r>
          </a:p>
          <a:p>
            <a:pPr marL="1314434" lvl="2" indent="-514350">
              <a:buFont typeface="+mj-lt"/>
              <a:buAutoNum type="alphaUcPeriod"/>
            </a:pPr>
            <a:r>
              <a:rPr lang="en-US" dirty="0" smtClean="0"/>
              <a:t>Recursively</a:t>
            </a:r>
          </a:p>
          <a:p>
            <a:pPr marL="1314434" lvl="2" indent="-514350">
              <a:buFont typeface="+mj-lt"/>
              <a:buAutoNum type="alphaUcPeriod"/>
            </a:pPr>
            <a:r>
              <a:rPr lang="en-US" dirty="0" smtClean="0"/>
              <a:t>Iteratively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64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Solving Trigonometry using Series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 trigonometric function can be represented by an infinite series. </a:t>
                </a:r>
              </a:p>
              <a:p>
                <a:r>
                  <a:rPr lang="en-US" dirty="0" smtClean="0"/>
                  <a:t>For </a:t>
                </a:r>
                <a:r>
                  <a:rPr lang="en-US" dirty="0"/>
                  <a:t>example,  the infinite series of </a:t>
                </a:r>
                <a:r>
                  <a:rPr lang="en-US" dirty="0" smtClean="0"/>
                  <a:t>sin x is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3!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i="1">
                            <a:latin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7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  <m:r>
                          <a:rPr lang="en-US" i="1">
                            <a:latin typeface="Cambria Math"/>
                          </a:rPr>
                          <m:t>!</m:t>
                        </m:r>
                      </m:den>
                    </m:f>
                    <m:r>
                      <a:rPr lang="en-US" b="0" i="0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(−1)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e>
                    </m:nary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num>
                      <m:den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!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Where x is in unit of radian -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en-US" dirty="0" smtClean="0"/>
                  <a:t>&lt;x&lt;</a:t>
                </a:r>
                <a:r>
                  <a:rPr lang="en-US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358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Math and Science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Since a computer cannot sum up the infinite number of terms in the series</a:t>
                </a:r>
              </a:p>
              <a:p>
                <a:pPr lvl="2"/>
                <a:r>
                  <a:rPr lang="en-US" dirty="0" smtClean="0"/>
                  <a:t>the </a:t>
                </a:r>
                <a:r>
                  <a:rPr lang="en-US" dirty="0"/>
                  <a:t>infinite series is truncated after a finite number of terms. </a:t>
                </a:r>
              </a:p>
              <a:p>
                <a:pPr lvl="2"/>
                <a:r>
                  <a:rPr lang="en-US" dirty="0" smtClean="0"/>
                  <a:t>The </a:t>
                </a:r>
                <a:r>
                  <a:rPr lang="en-US" dirty="0"/>
                  <a:t>truncated series, therefore, can only calculate the </a:t>
                </a:r>
                <a:r>
                  <a:rPr lang="en-US" dirty="0" smtClean="0"/>
                  <a:t>function </a:t>
                </a:r>
                <a:r>
                  <a:rPr lang="en-US" dirty="0"/>
                  <a:t>to the precision of the floating point on the computer. </a:t>
                </a:r>
              </a:p>
              <a:p>
                <a:pPr lvl="2"/>
                <a:r>
                  <a:rPr lang="en-US" dirty="0" smtClean="0"/>
                  <a:t>The </a:t>
                </a:r>
                <a:r>
                  <a:rPr lang="en-US" dirty="0"/>
                  <a:t>truncated infinite series for  sin	 	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𝑠𝑖𝑛𝑥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(−1)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nary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r>
                  <a:rPr lang="en-US" dirty="0" smtClean="0"/>
                  <a:t>Where N is </a:t>
                </a:r>
                <a:r>
                  <a:rPr lang="en-US" dirty="0"/>
                  <a:t>the number of terms to  be retained  in the series.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336" r="-1630" b="-1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323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Solving Trigonometry using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a </a:t>
            </a:r>
            <a:r>
              <a:rPr lang="en-US" dirty="0" smtClean="0"/>
              <a:t>c++ </a:t>
            </a:r>
            <a:r>
              <a:rPr lang="en-US" dirty="0"/>
              <a:t>program </a:t>
            </a:r>
            <a:r>
              <a:rPr lang="en-US" dirty="0" smtClean="0"/>
              <a:t>that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Reads </a:t>
            </a:r>
            <a:r>
              <a:rPr lang="en-US" dirty="0"/>
              <a:t>in a value of </a:t>
            </a:r>
            <a:r>
              <a:rPr lang="en-US" dirty="0" smtClean="0"/>
              <a:t>x in </a:t>
            </a:r>
            <a:r>
              <a:rPr lang="en-US" dirty="0"/>
              <a:t>degrees and then calculates the sine of </a:t>
            </a:r>
            <a:r>
              <a:rPr lang="en-US" dirty="0" smtClean="0"/>
              <a:t>x using </a:t>
            </a:r>
            <a:r>
              <a:rPr lang="en-US" dirty="0"/>
              <a:t>the </a:t>
            </a:r>
            <a:r>
              <a:rPr lang="en-US" dirty="0" smtClean="0"/>
              <a:t>sin built in  function .</a:t>
            </a:r>
          </a:p>
          <a:p>
            <a:pPr lvl="1"/>
            <a:r>
              <a:rPr lang="en-US" dirty="0"/>
              <a:t>Next calculate the sine of </a:t>
            </a:r>
            <a:r>
              <a:rPr lang="en-US" dirty="0" smtClean="0"/>
              <a:t>x </a:t>
            </a:r>
            <a:r>
              <a:rPr lang="en-US" dirty="0"/>
              <a:t>using above truncated infinite series to the prescribed </a:t>
            </a:r>
            <a:r>
              <a:rPr lang="en-US" dirty="0" smtClean="0"/>
              <a:t>accuracy (N) </a:t>
            </a:r>
          </a:p>
          <a:p>
            <a:pPr lvl="2"/>
            <a:r>
              <a:rPr lang="en-US" dirty="0" smtClean="0"/>
              <a:t>which should be input by the user. </a:t>
            </a:r>
          </a:p>
          <a:p>
            <a:pPr lvl="1"/>
            <a:r>
              <a:rPr lang="en-US" dirty="0"/>
              <a:t>Output the values of the sine of </a:t>
            </a:r>
            <a:r>
              <a:rPr lang="en-US" dirty="0" smtClean="0"/>
              <a:t>x calculated </a:t>
            </a:r>
            <a:r>
              <a:rPr lang="en-US" dirty="0"/>
              <a:t>using both intrinsic function and the truncated series, </a:t>
            </a:r>
            <a:r>
              <a:rPr lang="en-US" dirty="0" smtClean="0"/>
              <a:t>and </a:t>
            </a:r>
            <a:r>
              <a:rPr lang="en-US" dirty="0"/>
              <a:t>the number of terms of the truncated series required.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6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Interactive Input within a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75172"/>
            <a:ext cx="7128792" cy="5017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988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Selection in a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5</a:t>
            </a:fld>
            <a:endParaRPr lang="ko-KR" altLang="en-US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563646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38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Evaluating Functions of One Variable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6</a:t>
            </a:fld>
            <a:endParaRPr lang="ko-KR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980728"/>
            <a:ext cx="7073999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413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Loop Programming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Interactive loop control</a:t>
            </a:r>
          </a:p>
          <a:p>
            <a:pPr lvl="1"/>
            <a:r>
              <a:rPr lang="en-US" dirty="0"/>
              <a:t>Variable is used to control the loop repetitions</a:t>
            </a:r>
          </a:p>
          <a:p>
            <a:pPr lvl="1"/>
            <a:r>
              <a:rPr lang="en-US" dirty="0"/>
              <a:t>Provides more flexibility at run-time</a:t>
            </a:r>
          </a:p>
          <a:p>
            <a:r>
              <a:rPr lang="en-US" dirty="0"/>
              <a:t>Random numbers and simulation</a:t>
            </a:r>
          </a:p>
          <a:p>
            <a:pPr lvl="1"/>
            <a:r>
              <a:rPr lang="en-US" dirty="0"/>
              <a:t>Pseudorandom generator used for simulators</a:t>
            </a:r>
          </a:p>
          <a:p>
            <a:pPr lvl="1"/>
            <a:r>
              <a:rPr lang="en-US" dirty="0"/>
              <a:t>C++ functions: rand(); srand()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06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Interactive Loop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8</a:t>
            </a:fld>
            <a:endParaRPr lang="ko-KR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842493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686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Random Number and Simulation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C66A-2542-49CE-8980-1D266FEFB8DA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#1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6339242" cy="4363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874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01.n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기본 디자인">
      <a:majorFont>
        <a:latin typeface="Arial Black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06</Template>
  <TotalTime>8572</TotalTime>
  <Words>1579</Words>
  <Application>Microsoft Office PowerPoint</Application>
  <PresentationFormat>On-screen Show (4:3)</PresentationFormat>
  <Paragraphs>293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lecture01.note</vt:lpstr>
      <vt:lpstr>1_기본 디자인</vt:lpstr>
      <vt:lpstr>CSE 1102  Fundamentals of Programming   Lecture #8 </vt:lpstr>
      <vt:lpstr>PowerPoint Presentation</vt:lpstr>
      <vt:lpstr>Loop Programming Techniques</vt:lpstr>
      <vt:lpstr>Interactive Input within a Loop</vt:lpstr>
      <vt:lpstr>Selection in a Loop</vt:lpstr>
      <vt:lpstr>Evaluating Functions of One Variable</vt:lpstr>
      <vt:lpstr>Loop Programming Techniques</vt:lpstr>
      <vt:lpstr>Interactive Loop Control</vt:lpstr>
      <vt:lpstr>Random Number and Simulation</vt:lpstr>
      <vt:lpstr>Random Number and Simulation</vt:lpstr>
      <vt:lpstr>Random Number and Simulation</vt:lpstr>
      <vt:lpstr>Random Number and Simulation</vt:lpstr>
      <vt:lpstr>Practice if statements</vt:lpstr>
      <vt:lpstr>General Math and Science Problems</vt:lpstr>
      <vt:lpstr>General Math and Science Problems</vt:lpstr>
      <vt:lpstr>General Math and Science Problems</vt:lpstr>
      <vt:lpstr>Assignment #2: Heat Transfer</vt:lpstr>
      <vt:lpstr>Assignment #2: Heat Transfer</vt:lpstr>
      <vt:lpstr>Assignment #2: Heat Transfer</vt:lpstr>
      <vt:lpstr>Assignment #2: Heat Transfer</vt:lpstr>
      <vt:lpstr>Drawing Patterns with Nested For Loops</vt:lpstr>
      <vt:lpstr>Drawing Patterns with Nested For Loops</vt:lpstr>
      <vt:lpstr>Recursion vs. Iteration(Loops)</vt:lpstr>
      <vt:lpstr>Recursion vs. Iteration(Loops)</vt:lpstr>
      <vt:lpstr>Factorial: Using Recursion</vt:lpstr>
      <vt:lpstr>Factorial: Using Recursion</vt:lpstr>
      <vt:lpstr>Factorial: Using Iteration</vt:lpstr>
      <vt:lpstr>Fibonacci Numbers</vt:lpstr>
      <vt:lpstr>Fibonacci Numbers</vt:lpstr>
      <vt:lpstr>Fibonacci Numbers</vt:lpstr>
      <vt:lpstr>Solving Trigonometry using Series</vt:lpstr>
      <vt:lpstr>General Math and Science Problems</vt:lpstr>
      <vt:lpstr>Solving Trigonometry using Series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CCE20003  PROGRAMMING I Lecture 6</dc:title>
  <dc:creator>shinsy</dc:creator>
  <cp:lastModifiedBy>HP</cp:lastModifiedBy>
  <cp:revision>331</cp:revision>
  <dcterms:created xsi:type="dcterms:W3CDTF">2015-01-20T03:51:45Z</dcterms:created>
  <dcterms:modified xsi:type="dcterms:W3CDTF">2017-03-08T05:52:35Z</dcterms:modified>
</cp:coreProperties>
</file>